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200"/>
    <a:srgbClr val="EE2C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6"/>
    <p:restoredTop sz="94643"/>
  </p:normalViewPr>
  <p:slideViewPr>
    <p:cSldViewPr snapToGrid="0" snapToObjects="1">
      <p:cViewPr>
        <p:scale>
          <a:sx n="40" d="100"/>
          <a:sy n="40" d="100"/>
        </p:scale>
        <p:origin x="-7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5C417-3B99-D14B-BD35-E887BC9C176E}" type="datetimeFigureOut">
              <a:rPr lang="en-US" smtClean="0"/>
              <a:t>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3E76F-3635-594F-B84F-D44A82E629B2}" type="slidenum">
              <a:rPr lang="en-US" smtClean="0"/>
              <a:t>‹#›</a:t>
            </a:fld>
            <a:endParaRPr lang="en-US"/>
          </a:p>
        </p:txBody>
      </p:sp>
    </p:spTree>
    <p:extLst>
      <p:ext uri="{BB962C8B-B14F-4D97-AF65-F5344CB8AC3E}">
        <p14:creationId xmlns:p14="http://schemas.microsoft.com/office/powerpoint/2010/main" val="747212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426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21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50011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9963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4C27A1-BEB2-C84C-8355-1158A44B1DD2}" type="datetimeFigureOut">
              <a:rPr lang="en-US" smtClean="0"/>
              <a:t>6/19/18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584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4C27A1-BEB2-C84C-8355-1158A44B1DD2}" type="datetimeFigureOut">
              <a:rPr lang="en-US" smtClean="0"/>
              <a:t>6/19/18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69408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4C27A1-BEB2-C84C-8355-1158A44B1DD2}" type="datetimeFigureOut">
              <a:rPr lang="en-US" smtClean="0"/>
              <a:t>6/19/18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5116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4C27A1-BEB2-C84C-8355-1158A44B1DD2}" type="datetimeFigureOut">
              <a:rPr lang="en-US" smtClean="0"/>
              <a:t>6/19/18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9483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27A1-BEB2-C84C-8355-1158A44B1DD2}" type="datetimeFigureOut">
              <a:rPr lang="en-US" smtClean="0"/>
              <a:t>6/19/18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20910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6/19/18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9986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6/19/18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9079204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34C27A1-BEB2-C84C-8355-1158A44B1DD2}" type="datetimeFigureOut">
              <a:rPr lang="en-US" smtClean="0"/>
              <a:t>6/19/18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ABD961-7CD0-9D49-BC03-74329B20B2CD}" type="slidenum">
              <a:rPr lang="en-US" smtClean="0"/>
              <a:t>‹#›</a:t>
            </a:fld>
            <a:endParaRPr lang="en-US"/>
          </a:p>
        </p:txBody>
      </p:sp>
    </p:spTree>
    <p:extLst>
      <p:ext uri="{BB962C8B-B14F-4D97-AF65-F5344CB8AC3E}">
        <p14:creationId xmlns:p14="http://schemas.microsoft.com/office/powerpoint/2010/main" val="2707407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2765" y="24366700"/>
            <a:ext cx="5905500" cy="5829300"/>
          </a:xfrm>
          <a:prstGeom prst="rect">
            <a:avLst/>
          </a:prstGeom>
        </p:spPr>
      </p:pic>
      <p:sp>
        <p:nvSpPr>
          <p:cNvPr id="8" name="Rectangle 7">
            <a:extLst>
              <a:ext uri="{FF2B5EF4-FFF2-40B4-BE49-F238E27FC236}">
                <a16:creationId xmlns:a16="http://schemas.microsoft.com/office/drawing/2014/main" xmlns="" id="{318F039A-3D91-F647-8423-99B8C469018D}"/>
              </a:ext>
            </a:extLst>
          </p:cNvPr>
          <p:cNvSpPr/>
          <p:nvPr/>
        </p:nvSpPr>
        <p:spPr>
          <a:xfrm>
            <a:off x="0" y="0"/>
            <a:ext cx="43891200" cy="5331100"/>
          </a:xfrm>
          <a:prstGeom prst="rect">
            <a:avLst/>
          </a:prstGeom>
          <a:gradFill flip="none" rotWithShape="1">
            <a:gsLst>
              <a:gs pos="0">
                <a:srgbClr val="EE2C23"/>
              </a:gs>
              <a:gs pos="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xmlns="" id="{F0C49E11-A6A1-9641-B20F-5E8307683A7B}"/>
              </a:ext>
            </a:extLst>
          </p:cNvPr>
          <p:cNvSpPr txBox="1"/>
          <p:nvPr/>
        </p:nvSpPr>
        <p:spPr>
          <a:xfrm>
            <a:off x="10690225" y="222201"/>
            <a:ext cx="23600228" cy="2554545"/>
          </a:xfrm>
          <a:prstGeom prst="rect">
            <a:avLst/>
          </a:prstGeom>
          <a:noFill/>
        </p:spPr>
        <p:txBody>
          <a:bodyPr wrap="square" rtlCol="0">
            <a:spAutoFit/>
          </a:bodyPr>
          <a:lstStyle/>
          <a:p>
            <a:pPr algn="ctr"/>
            <a:r>
              <a:rPr lang="en-US" sz="8000" b="1" dirty="0"/>
              <a:t>Deep Learning of Solid-State Transformations and Reaction Pathways in 2D Materials</a:t>
            </a:r>
            <a:endParaRPr lang="en-US" sz="8000" b="1" dirty="0"/>
          </a:p>
        </p:txBody>
      </p:sp>
      <p:sp>
        <p:nvSpPr>
          <p:cNvPr id="10" name="TextBox 9">
            <a:extLst>
              <a:ext uri="{FF2B5EF4-FFF2-40B4-BE49-F238E27FC236}">
                <a16:creationId xmlns:a16="http://schemas.microsoft.com/office/drawing/2014/main" xmlns="" id="{6D20E6CB-6E60-184B-96FC-42261BC39734}"/>
              </a:ext>
            </a:extLst>
          </p:cNvPr>
          <p:cNvSpPr txBox="1"/>
          <p:nvPr/>
        </p:nvSpPr>
        <p:spPr>
          <a:xfrm>
            <a:off x="10145486" y="2654826"/>
            <a:ext cx="23600228" cy="2554354"/>
          </a:xfrm>
          <a:prstGeom prst="rect">
            <a:avLst/>
          </a:prstGeom>
          <a:noFill/>
        </p:spPr>
        <p:txBody>
          <a:bodyPr wrap="square" rtlCol="0">
            <a:spAutoFit/>
          </a:bodyPr>
          <a:lstStyle/>
          <a:p>
            <a:pPr algn="ctr"/>
            <a:r>
              <a:rPr lang="en-US" sz="5333" dirty="0" err="1" smtClean="0">
                <a:latin typeface="Helvetica" pitchFamily="2" charset="0"/>
              </a:rPr>
              <a:t>Sarthak</a:t>
            </a:r>
            <a:r>
              <a:rPr lang="en-US" sz="5333" dirty="0" smtClean="0">
                <a:latin typeface="Helvetica" pitchFamily="2" charset="0"/>
              </a:rPr>
              <a:t> Jariwala, Jimin Qian and </a:t>
            </a:r>
            <a:r>
              <a:rPr lang="en-US" sz="5333" dirty="0" err="1" smtClean="0">
                <a:latin typeface="Helvetica" pitchFamily="2" charset="0"/>
              </a:rPr>
              <a:t>Yiwen</a:t>
            </a:r>
            <a:r>
              <a:rPr lang="en-US" sz="5333" dirty="0" smtClean="0">
                <a:latin typeface="Helvetica" pitchFamily="2" charset="0"/>
              </a:rPr>
              <a:t> Wu</a:t>
            </a:r>
          </a:p>
          <a:p>
            <a:pPr algn="ctr"/>
            <a:r>
              <a:rPr lang="en-US" sz="5333" dirty="0" smtClean="0">
                <a:latin typeface="Helvetica" pitchFamily="2" charset="0"/>
              </a:rPr>
              <a:t>Department of Materials Science and Engineering</a:t>
            </a:r>
          </a:p>
          <a:p>
            <a:pPr algn="ctr"/>
            <a:r>
              <a:rPr lang="en-US" sz="5333" dirty="0" smtClean="0">
                <a:latin typeface="Helvetica" pitchFamily="2" charset="0"/>
              </a:rPr>
              <a:t>University of Washington, Seattle, WA</a:t>
            </a:r>
            <a:endParaRPr lang="en-US" sz="5333" dirty="0">
              <a:latin typeface="Helvetica" pitchFamily="2" charset="0"/>
            </a:endParaRPr>
          </a:p>
        </p:txBody>
      </p:sp>
      <p:sp>
        <p:nvSpPr>
          <p:cNvPr id="11" name="Rectangle 10">
            <a:extLst>
              <a:ext uri="{FF2B5EF4-FFF2-40B4-BE49-F238E27FC236}">
                <a16:creationId xmlns:a16="http://schemas.microsoft.com/office/drawing/2014/main" xmlns="" id="{96768FF7-0C19-9244-A460-B71ECB61E04A}"/>
              </a:ext>
            </a:extLst>
          </p:cNvPr>
          <p:cNvSpPr/>
          <p:nvPr/>
        </p:nvSpPr>
        <p:spPr>
          <a:xfrm>
            <a:off x="0" y="5233851"/>
            <a:ext cx="43891200" cy="377371"/>
          </a:xfrm>
          <a:prstGeom prst="rect">
            <a:avLst/>
          </a:prstGeom>
          <a:gradFill flip="none" rotWithShape="1">
            <a:gsLst>
              <a:gs pos="0">
                <a:srgbClr val="EE2C23"/>
              </a:gs>
              <a:gs pos="5900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xmlns="" id="{6496DAC3-7391-2441-AD93-9422CA18D230}"/>
              </a:ext>
            </a:extLst>
          </p:cNvPr>
          <p:cNvPicPr>
            <a:picLocks noChangeAspect="1"/>
          </p:cNvPicPr>
          <p:nvPr/>
        </p:nvPicPr>
        <p:blipFill>
          <a:blip r:embed="rId3"/>
          <a:stretch>
            <a:fillRect/>
          </a:stretch>
        </p:blipFill>
        <p:spPr>
          <a:xfrm>
            <a:off x="38587680" y="822617"/>
            <a:ext cx="4636861" cy="3091241"/>
          </a:xfrm>
          <a:prstGeom prst="rect">
            <a:avLst/>
          </a:prstGeom>
        </p:spPr>
      </p:pic>
      <p:pic>
        <p:nvPicPr>
          <p:cNvPr id="5" name="Picture 4">
            <a:extLst>
              <a:ext uri="{FF2B5EF4-FFF2-40B4-BE49-F238E27FC236}">
                <a16:creationId xmlns:a16="http://schemas.microsoft.com/office/drawing/2014/main" xmlns="" id="{1FD4586F-5BD3-534B-9D24-D84B0EECFF45}"/>
              </a:ext>
            </a:extLst>
          </p:cNvPr>
          <p:cNvPicPr>
            <a:picLocks noChangeAspect="1"/>
          </p:cNvPicPr>
          <p:nvPr/>
        </p:nvPicPr>
        <p:blipFill>
          <a:blip r:embed="rId4"/>
          <a:stretch>
            <a:fillRect/>
          </a:stretch>
        </p:blipFill>
        <p:spPr>
          <a:xfrm>
            <a:off x="544739" y="844572"/>
            <a:ext cx="11742305" cy="3232432"/>
          </a:xfrm>
          <a:prstGeom prst="rect">
            <a:avLst/>
          </a:prstGeom>
        </p:spPr>
      </p:pic>
      <p:sp>
        <p:nvSpPr>
          <p:cNvPr id="2" name="TextBox 1"/>
          <p:cNvSpPr txBox="1"/>
          <p:nvPr/>
        </p:nvSpPr>
        <p:spPr>
          <a:xfrm>
            <a:off x="1863258" y="6931215"/>
            <a:ext cx="9105265" cy="4770537"/>
          </a:xfrm>
          <a:prstGeom prst="rect">
            <a:avLst/>
          </a:prstGeom>
          <a:noFill/>
          <a:ln w="76200">
            <a:solidFill>
              <a:srgbClr val="FFC200"/>
            </a:solidFill>
          </a:ln>
        </p:spPr>
        <p:txBody>
          <a:bodyPr wrap="square" rtlCol="0">
            <a:spAutoFit/>
          </a:bodyPr>
          <a:lstStyle/>
          <a:p>
            <a:r>
              <a:rPr lang="en-US" sz="3200" b="1" dirty="0" smtClean="0"/>
              <a:t>Background</a:t>
            </a:r>
            <a:r>
              <a:rPr lang="en-US" sz="2400" dirty="0" smtClean="0"/>
              <a:t>: </a:t>
            </a:r>
          </a:p>
          <a:p>
            <a:pPr algn="just"/>
            <a:r>
              <a:rPr lang="en-US" sz="2400" dirty="0" smtClean="0"/>
              <a:t>Recent </a:t>
            </a:r>
            <a:r>
              <a:rPr lang="en-US" sz="2400" dirty="0"/>
              <a:t>advances in scanning transmission electron microscopy (STEM) have allowed unprecedented insight into the elementary mechanisms behind the solid-state phase transformations and reactions. However, the ability to quickly acquire large, high-resolution datasets has created a challenge for rapid physics-based analysis of STEM images and movies. </a:t>
            </a:r>
            <a:endParaRPr lang="en-US" sz="2400" dirty="0" smtClean="0"/>
          </a:p>
          <a:p>
            <a:pPr algn="just"/>
            <a:endParaRPr lang="en-US" sz="2400" dirty="0"/>
          </a:p>
          <a:p>
            <a:pPr algn="just"/>
            <a:r>
              <a:rPr lang="en-US" sz="3200" b="1" dirty="0" smtClean="0"/>
              <a:t>What we do</a:t>
            </a:r>
            <a:r>
              <a:rPr lang="en-US" sz="3200" dirty="0" smtClean="0"/>
              <a:t>: </a:t>
            </a:r>
          </a:p>
          <a:p>
            <a:pPr algn="just"/>
            <a:r>
              <a:rPr lang="en-US" sz="2400" dirty="0" smtClean="0"/>
              <a:t>In </a:t>
            </a:r>
            <a:r>
              <a:rPr lang="en-US" sz="2400" dirty="0"/>
              <a:t>this project, we developed a convolutional-neural-network-based framework for automated localization, classification and visualization of the defects in 2D materials from dynamic STEM data.</a:t>
            </a:r>
          </a:p>
        </p:txBody>
      </p:sp>
      <p:sp>
        <p:nvSpPr>
          <p:cNvPr id="7" name="TextBox 6"/>
          <p:cNvSpPr txBox="1"/>
          <p:nvPr/>
        </p:nvSpPr>
        <p:spPr>
          <a:xfrm>
            <a:off x="1971123" y="25137144"/>
            <a:ext cx="9066805" cy="4216539"/>
          </a:xfrm>
          <a:prstGeom prst="rect">
            <a:avLst/>
          </a:prstGeom>
          <a:noFill/>
          <a:ln w="76200">
            <a:solidFill>
              <a:srgbClr val="FFC200"/>
            </a:solidFill>
          </a:ln>
        </p:spPr>
        <p:txBody>
          <a:bodyPr wrap="square" rtlCol="0">
            <a:spAutoFit/>
          </a:bodyPr>
          <a:lstStyle/>
          <a:p>
            <a:r>
              <a:rPr lang="en-US" sz="2800" b="1" dirty="0" smtClean="0"/>
              <a:t>Image Preprocessing:</a:t>
            </a:r>
          </a:p>
          <a:p>
            <a:r>
              <a:rPr lang="en-US" sz="2400" dirty="0" smtClean="0"/>
              <a:t>Do data augmentation on simulated data to generate a training dataset with  51125 images. Each images are </a:t>
            </a:r>
            <a:r>
              <a:rPr lang="en-US" sz="2400" dirty="0"/>
              <a:t>added </a:t>
            </a:r>
            <a:r>
              <a:rPr lang="en-US" sz="2400" dirty="0" err="1" smtClean="0"/>
              <a:t>gaussion</a:t>
            </a:r>
            <a:r>
              <a:rPr lang="en-US" sz="2400" dirty="0" smtClean="0"/>
              <a:t>, </a:t>
            </a:r>
            <a:r>
              <a:rPr lang="en-US" sz="2400" dirty="0" err="1" smtClean="0"/>
              <a:t>s&amp;p</a:t>
            </a:r>
            <a:r>
              <a:rPr lang="en-US" sz="2400" dirty="0" smtClean="0"/>
              <a:t>, </a:t>
            </a:r>
            <a:r>
              <a:rPr lang="en-US" sz="2400" dirty="0" err="1" smtClean="0"/>
              <a:t>poisson</a:t>
            </a:r>
            <a:r>
              <a:rPr lang="en-US" sz="2400" dirty="0" smtClean="0"/>
              <a:t> </a:t>
            </a:r>
            <a:r>
              <a:rPr lang="en-US" sz="2400" dirty="0"/>
              <a:t>and speckle </a:t>
            </a:r>
            <a:r>
              <a:rPr lang="en-US" sz="2400" dirty="0" smtClean="0"/>
              <a:t>noise. To generate the training data, each images are labeled with its defect type.</a:t>
            </a:r>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p:txBody>
      </p:sp>
      <p:grpSp>
        <p:nvGrpSpPr>
          <p:cNvPr id="16" name="Group 15"/>
          <p:cNvGrpSpPr/>
          <p:nvPr/>
        </p:nvGrpSpPr>
        <p:grpSpPr>
          <a:xfrm>
            <a:off x="1897750" y="12926696"/>
            <a:ext cx="9105265" cy="11049179"/>
            <a:chOff x="1897750" y="13114589"/>
            <a:chExt cx="9105265" cy="11049179"/>
          </a:xfrm>
        </p:grpSpPr>
        <p:sp>
          <p:nvSpPr>
            <p:cNvPr id="4" name="TextBox 3"/>
            <p:cNvSpPr txBox="1"/>
            <p:nvPr/>
          </p:nvSpPr>
          <p:spPr>
            <a:xfrm>
              <a:off x="1897750" y="13114589"/>
              <a:ext cx="9105265" cy="11049179"/>
            </a:xfrm>
            <a:prstGeom prst="rect">
              <a:avLst/>
            </a:prstGeom>
            <a:noFill/>
            <a:ln w="76200">
              <a:solidFill>
                <a:srgbClr val="FFC200"/>
              </a:solidFill>
            </a:ln>
          </p:spPr>
          <p:txBody>
            <a:bodyPr wrap="square" rtlCol="0">
              <a:spAutoFit/>
            </a:bodyPr>
            <a:lstStyle/>
            <a:p>
              <a:r>
                <a:rPr lang="en-US" sz="3200" b="1" dirty="0" smtClean="0"/>
                <a:t>Simulated data:</a:t>
              </a:r>
            </a:p>
            <a:p>
              <a:r>
                <a:rPr lang="en-US" sz="2400" dirty="0" smtClean="0"/>
                <a:t>45 simulated STEM images of WS2 with shape of 64*64.  Each image contains only one type of defect. The defect types include Mo dopant, S vacancy, W vacancy,  W dopant. </a:t>
              </a:r>
            </a:p>
            <a:p>
              <a:endParaRPr lang="en-US" sz="2400" dirty="0"/>
            </a:p>
            <a:p>
              <a:endParaRPr lang="en-US" sz="2400" dirty="0" smtClean="0"/>
            </a:p>
            <a:p>
              <a:endParaRPr lang="en-US" sz="2400" dirty="0"/>
            </a:p>
            <a:p>
              <a:endParaRPr lang="en-US" sz="2400" dirty="0" smtClean="0"/>
            </a:p>
            <a:p>
              <a:endParaRPr lang="en-US" sz="2400" dirty="0"/>
            </a:p>
            <a:p>
              <a:r>
                <a:rPr lang="en-US" sz="3200" b="1" dirty="0" smtClean="0"/>
                <a:t>Experimental data:</a:t>
              </a:r>
            </a:p>
            <a:p>
              <a:r>
                <a:rPr lang="en-US" sz="2400" dirty="0" smtClean="0"/>
                <a:t>Dynamic experimental STEM data of WS2 with shape of 512*512.</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5822667" y="14893838"/>
              <a:ext cx="1363718" cy="136371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7494" y="17504627"/>
              <a:ext cx="6400800" cy="6350000"/>
            </a:xfrm>
            <a:prstGeom prst="rect">
              <a:avLst/>
            </a:prstGeom>
          </p:spPr>
        </p:pic>
      </p:grpSp>
      <p:sp>
        <p:nvSpPr>
          <p:cNvPr id="18" name="TextBox 17"/>
          <p:cNvSpPr txBox="1"/>
          <p:nvPr/>
        </p:nvSpPr>
        <p:spPr>
          <a:xfrm>
            <a:off x="11879126" y="6979545"/>
            <a:ext cx="9282537" cy="14250055"/>
          </a:xfrm>
          <a:prstGeom prst="rect">
            <a:avLst/>
          </a:prstGeom>
          <a:noFill/>
          <a:ln w="76200">
            <a:solidFill>
              <a:srgbClr val="FFC200"/>
            </a:solidFill>
          </a:ln>
        </p:spPr>
        <p:txBody>
          <a:bodyPr wrap="square" rtlCol="0">
            <a:spAutoFit/>
          </a:bodyPr>
          <a:lstStyle/>
          <a:p>
            <a:r>
              <a:rPr lang="en-US" sz="3200" b="1" dirty="0" smtClean="0"/>
              <a:t>Training CNN on simulated STEM data:</a:t>
            </a:r>
          </a:p>
          <a:p>
            <a:r>
              <a:rPr lang="en-US" sz="2400" dirty="0"/>
              <a:t>A </a:t>
            </a:r>
            <a:r>
              <a:rPr lang="en-US" sz="2400" dirty="0" smtClean="0"/>
              <a:t>convolutional neural network is trained on the training date generated during the preprocessing. The architecture of  CNN is shown below.</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err="1" smtClean="0"/>
              <a:t>Hyperparameters</a:t>
            </a:r>
            <a:r>
              <a:rPr lang="en-US" sz="2400" dirty="0" smtClean="0"/>
              <a:t> Tuning is conducted to determine the optimized value of learning rate, momentum, etc. The validation and test accuracy of the best CNN are over 0.90, which indicates that this model fit well to the training data and has good generative predict ability on the simulated STEM images.</a:t>
            </a:r>
            <a:endParaRPr lang="en-US" sz="2400" dirty="0"/>
          </a:p>
          <a:p>
            <a:endParaRPr lang="en-US" sz="2400" dirty="0" smtClean="0"/>
          </a:p>
          <a:p>
            <a:endParaRPr lang="en-US" sz="2400" dirty="0"/>
          </a:p>
          <a:p>
            <a:endParaRPr lang="en-US" sz="2400" dirty="0"/>
          </a:p>
          <a:p>
            <a:endParaRPr lang="en-US" sz="2400" dirty="0"/>
          </a:p>
        </p:txBody>
      </p:sp>
      <p:sp>
        <p:nvSpPr>
          <p:cNvPr id="19" name="TextBox 18"/>
          <p:cNvSpPr txBox="1"/>
          <p:nvPr/>
        </p:nvSpPr>
        <p:spPr>
          <a:xfrm>
            <a:off x="12173774" y="21871353"/>
            <a:ext cx="8654902" cy="2739211"/>
          </a:xfrm>
          <a:prstGeom prst="rect">
            <a:avLst/>
          </a:prstGeom>
          <a:noFill/>
          <a:ln w="76200">
            <a:solidFill>
              <a:srgbClr val="FFC200"/>
            </a:solidFill>
          </a:ln>
        </p:spPr>
        <p:txBody>
          <a:bodyPr wrap="square" rtlCol="0">
            <a:spAutoFit/>
          </a:bodyPr>
          <a:lstStyle/>
          <a:p>
            <a:r>
              <a:rPr lang="en-US" sz="2800" b="1" dirty="0" smtClean="0"/>
              <a:t>Class Activation Map(CAM):</a:t>
            </a:r>
          </a:p>
          <a:p>
            <a:r>
              <a:rPr lang="en-US" sz="2400" dirty="0" smtClean="0"/>
              <a:t>Class activation map is a method that enables </a:t>
            </a:r>
            <a:r>
              <a:rPr lang="en-US" sz="2400" dirty="0"/>
              <a:t>the convolutional neural network to have remarkable localization ability despite being trained on image-level labels</a:t>
            </a:r>
            <a:r>
              <a:rPr lang="en-US" sz="2400" dirty="0" smtClean="0"/>
              <a:t>. The figure below illustrates how CAM works(</a:t>
            </a:r>
            <a:r>
              <a:rPr lang="en-US" sz="2400" dirty="0"/>
              <a:t>B. Zhou, A. Khosla, A. </a:t>
            </a:r>
            <a:r>
              <a:rPr lang="en-US" sz="2400" dirty="0" err="1"/>
              <a:t>Lapedriza</a:t>
            </a:r>
            <a:r>
              <a:rPr lang="en-US" sz="2400" dirty="0"/>
              <a:t>, A. Oliva, and A. </a:t>
            </a:r>
            <a:r>
              <a:rPr lang="en-US" sz="2400" dirty="0" err="1"/>
              <a:t>Torralba</a:t>
            </a:r>
            <a:r>
              <a:rPr lang="en-US" sz="2400" dirty="0"/>
              <a:t>. Learning Deep Features for Discriminative Localization. CVPR'16 (arXiv:1512.04150, 2015).</a:t>
            </a:r>
            <a:r>
              <a:rPr lang="en-US" sz="2400" dirty="0" smtClean="0"/>
              <a:t>)</a:t>
            </a:r>
            <a:endParaRPr lang="en-US" sz="2400" dirty="0"/>
          </a:p>
        </p:txBody>
      </p:sp>
      <p:graphicFrame>
        <p:nvGraphicFramePr>
          <p:cNvPr id="20" name="Table 19"/>
          <p:cNvGraphicFramePr>
            <a:graphicFrameLocks noGrp="1"/>
          </p:cNvGraphicFramePr>
          <p:nvPr>
            <p:extLst>
              <p:ext uri="{D42A27DB-BD31-4B8C-83A1-F6EECF244321}">
                <p14:modId xmlns:p14="http://schemas.microsoft.com/office/powerpoint/2010/main" val="583846136"/>
              </p:ext>
            </p:extLst>
          </p:nvPr>
        </p:nvGraphicFramePr>
        <p:xfrm>
          <a:off x="12212112" y="19875122"/>
          <a:ext cx="8616564" cy="1002596"/>
        </p:xfrm>
        <a:graphic>
          <a:graphicData uri="http://schemas.openxmlformats.org/drawingml/2006/table">
            <a:tbl>
              <a:tblPr firstRow="1" bandRow="1">
                <a:tableStyleId>{21E4AEA4-8DFA-4A89-87EB-49C32662AFE0}</a:tableStyleId>
              </a:tblPr>
              <a:tblGrid>
                <a:gridCol w="2154141"/>
                <a:gridCol w="2154141"/>
                <a:gridCol w="2154141"/>
                <a:gridCol w="2154141"/>
              </a:tblGrid>
              <a:tr h="501298">
                <a:tc>
                  <a:txBody>
                    <a:bodyPr/>
                    <a:lstStyle/>
                    <a:p>
                      <a:pPr algn="ctr"/>
                      <a:endParaRPr lang="en-US" sz="2400" dirty="0"/>
                    </a:p>
                  </a:txBody>
                  <a:tcPr/>
                </a:tc>
                <a:tc>
                  <a:txBody>
                    <a:bodyPr/>
                    <a:lstStyle/>
                    <a:p>
                      <a:pPr algn="ctr"/>
                      <a:r>
                        <a:rPr lang="en-US" sz="2400" dirty="0" smtClean="0"/>
                        <a:t>training</a:t>
                      </a:r>
                      <a:endParaRPr lang="en-US" sz="2400" dirty="0"/>
                    </a:p>
                  </a:txBody>
                  <a:tcPr/>
                </a:tc>
                <a:tc>
                  <a:txBody>
                    <a:bodyPr/>
                    <a:lstStyle/>
                    <a:p>
                      <a:pPr algn="ctr"/>
                      <a:r>
                        <a:rPr lang="en-US" sz="2400" dirty="0" smtClean="0"/>
                        <a:t>validation</a:t>
                      </a:r>
                      <a:endParaRPr lang="en-US" sz="2400" dirty="0"/>
                    </a:p>
                  </a:txBody>
                  <a:tcPr/>
                </a:tc>
                <a:tc>
                  <a:txBody>
                    <a:bodyPr/>
                    <a:lstStyle/>
                    <a:p>
                      <a:pPr algn="ctr"/>
                      <a:r>
                        <a:rPr lang="en-US" sz="2400" dirty="0" smtClean="0"/>
                        <a:t>test</a:t>
                      </a:r>
                      <a:endParaRPr lang="en-US" sz="2400" dirty="0"/>
                    </a:p>
                  </a:txBody>
                  <a:tcPr/>
                </a:tc>
              </a:tr>
              <a:tr h="501298">
                <a:tc>
                  <a:txBody>
                    <a:bodyPr/>
                    <a:lstStyle/>
                    <a:p>
                      <a:pPr algn="ctr"/>
                      <a:r>
                        <a:rPr lang="en-US" sz="2400" dirty="0" smtClean="0"/>
                        <a:t>accuracy</a:t>
                      </a:r>
                      <a:endParaRPr lang="en-US" sz="2400" dirty="0"/>
                    </a:p>
                  </a:txBody>
                  <a:tcPr/>
                </a:tc>
                <a:tc>
                  <a:txBody>
                    <a:bodyPr/>
                    <a:lstStyle/>
                    <a:p>
                      <a:pPr algn="ctr"/>
                      <a:r>
                        <a:rPr lang="en-US" sz="2400" dirty="0" smtClean="0"/>
                        <a:t>1.00</a:t>
                      </a:r>
                      <a:endParaRPr lang="en-US" sz="2400" dirty="0"/>
                    </a:p>
                  </a:txBody>
                  <a:tcPr/>
                </a:tc>
                <a:tc>
                  <a:txBody>
                    <a:bodyPr/>
                    <a:lstStyle/>
                    <a:p>
                      <a:pPr algn="ctr"/>
                      <a:r>
                        <a:rPr lang="en-US" sz="2400" dirty="0" smtClean="0"/>
                        <a:t>0.96</a:t>
                      </a:r>
                      <a:endParaRPr lang="en-US" sz="2400" dirty="0"/>
                    </a:p>
                  </a:txBody>
                  <a:tcPr/>
                </a:tc>
                <a:tc>
                  <a:txBody>
                    <a:bodyPr/>
                    <a:lstStyle/>
                    <a:p>
                      <a:pPr algn="ctr"/>
                      <a:r>
                        <a:rPr lang="en-US" sz="2400" dirty="0" smtClean="0"/>
                        <a:t>0.90</a:t>
                      </a:r>
                      <a:endParaRPr lang="en-US" sz="2400" dirty="0"/>
                    </a:p>
                  </a:txBody>
                  <a:tcPr/>
                </a:tc>
              </a:tr>
            </a:tbl>
          </a:graphicData>
        </a:graphic>
      </p:graphicFrame>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2112" y="25764505"/>
            <a:ext cx="8420100" cy="3937000"/>
          </a:xfrm>
          <a:prstGeom prst="rect">
            <a:avLst/>
          </a:prstGeom>
        </p:spPr>
      </p:pic>
      <p:grpSp>
        <p:nvGrpSpPr>
          <p:cNvPr id="31" name="Group 30"/>
          <p:cNvGrpSpPr/>
          <p:nvPr/>
        </p:nvGrpSpPr>
        <p:grpSpPr>
          <a:xfrm>
            <a:off x="22561388" y="12134325"/>
            <a:ext cx="8995144" cy="17943374"/>
            <a:chOff x="22689724" y="11957863"/>
            <a:chExt cx="8995144" cy="17943374"/>
          </a:xfrm>
        </p:grpSpPr>
        <p:sp>
          <p:nvSpPr>
            <p:cNvPr id="22" name="TextBox 21"/>
            <p:cNvSpPr txBox="1"/>
            <p:nvPr/>
          </p:nvSpPr>
          <p:spPr>
            <a:xfrm>
              <a:off x="22689724" y="11957863"/>
              <a:ext cx="8995144" cy="17943374"/>
            </a:xfrm>
            <a:prstGeom prst="rect">
              <a:avLst/>
            </a:prstGeom>
            <a:noFill/>
            <a:ln w="76200">
              <a:solidFill>
                <a:srgbClr val="FFC200"/>
              </a:solidFill>
            </a:ln>
          </p:spPr>
          <p:txBody>
            <a:bodyPr wrap="square" rtlCol="0">
              <a:spAutoFit/>
            </a:bodyPr>
            <a:lstStyle/>
            <a:p>
              <a:r>
                <a:rPr lang="en-US" sz="3200" b="1" dirty="0" smtClean="0"/>
                <a:t>Training CNN on experimental STEM data:</a:t>
              </a:r>
            </a:p>
            <a:p>
              <a:r>
                <a:rPr lang="en-US" dirty="0" smtClean="0"/>
                <a:t> </a:t>
              </a:r>
              <a:r>
                <a:rPr lang="en-US" sz="2400" dirty="0" smtClean="0"/>
                <a:t>Though the CNN trained on simulated STEM data have a remarkable ability to make prediction on image-level labels and the CAM enables the ability to localize the defect in each simulated STEM image, it cannot be directly apply to experimental STEM data. </a:t>
              </a:r>
            </a:p>
            <a:p>
              <a:endParaRPr lang="en-US" sz="2400" dirty="0"/>
            </a:p>
            <a:p>
              <a:r>
                <a:rPr lang="en-US" sz="2400" dirty="0" smtClean="0"/>
                <a:t>A new CNN was trained to localize the defects in experimental STEM data. The workflow is shown below.</a:t>
              </a:r>
              <a:endParaRPr lang="en-US" sz="2400" dirty="0"/>
            </a:p>
            <a:p>
              <a:endParaRPr lang="en-US" sz="2400" dirty="0" smtClean="0"/>
            </a:p>
            <a:p>
              <a:pPr marL="457200" indent="-457200">
                <a:buAutoNum type="arabicParenR"/>
              </a:pPr>
              <a:r>
                <a:rPr lang="en-US" sz="2400" dirty="0" smtClean="0"/>
                <a:t>A Fourier method is performed to find the defect area in a selected experimental STEM image.  The result will be served as a ground truth to train a CNN later.</a:t>
              </a:r>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r>
                <a:rPr lang="en-US" sz="2400" dirty="0" smtClean="0"/>
                <a:t>A CNN was trained to localize the defects. Note that this CNN provide a pixel-wise prediction on each experimental STEM image.</a:t>
              </a:r>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endParaRPr lang="en-US" sz="2400" dirty="0" smtClean="0"/>
            </a:p>
            <a:p>
              <a:pPr marL="457200" indent="-457200">
                <a:buAutoNum type="arabicParenR"/>
              </a:pPr>
              <a:endParaRPr lang="en-US" sz="2400" dirty="0"/>
            </a:p>
            <a:p>
              <a:pPr marL="457200" indent="-457200">
                <a:buAutoNum type="arabicParenR"/>
              </a:pPr>
              <a:r>
                <a:rPr lang="en-US" sz="2400" dirty="0" smtClean="0"/>
                <a:t>Crop the experimental STEM image into windows with shape of 64*64, which fulfill the required input shape of the CNN we trained on simulated data.</a:t>
              </a:r>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24603102" y="16787100"/>
              <a:ext cx="5020166" cy="4970362"/>
            </a:xfrm>
            <a:prstGeom prst="rect">
              <a:avLst/>
            </a:prstGeom>
          </p:spPr>
        </p:pic>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03102" y="22967954"/>
              <a:ext cx="5078830" cy="5078830"/>
            </a:xfrm>
            <a:prstGeom prst="rect">
              <a:avLst/>
            </a:prstGeom>
          </p:spPr>
        </p:pic>
      </p:grpSp>
      <p:grpSp>
        <p:nvGrpSpPr>
          <p:cNvPr id="29" name="Group 28"/>
          <p:cNvGrpSpPr/>
          <p:nvPr/>
        </p:nvGrpSpPr>
        <p:grpSpPr>
          <a:xfrm>
            <a:off x="2277461" y="27175389"/>
            <a:ext cx="8198478" cy="1687820"/>
            <a:chOff x="2277461" y="26358964"/>
            <a:chExt cx="8198478" cy="1687820"/>
          </a:xfrm>
        </p:grpSpPr>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7461" y="26385121"/>
              <a:ext cx="1623375" cy="1623375"/>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3312" y="26385121"/>
              <a:ext cx="1661663" cy="1661663"/>
            </a:xfrm>
            <a:prstGeom prst="rect">
              <a:avLst/>
            </a:prstGeom>
          </p:spPr>
        </p:pic>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64086" y="26380694"/>
              <a:ext cx="1627802" cy="1627802"/>
            </a:xfrm>
            <a:prstGeom prst="rect">
              <a:avLst/>
            </a:prstGeom>
          </p:spPr>
        </p:pic>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26407" y="26358964"/>
              <a:ext cx="1649532" cy="1649532"/>
            </a:xfrm>
            <a:prstGeom prst="rect">
              <a:avLst/>
            </a:prstGeom>
          </p:spPr>
        </p:pic>
      </p:grpSp>
      <p:sp>
        <p:nvSpPr>
          <p:cNvPr id="30" name="TextBox 29"/>
          <p:cNvSpPr txBox="1"/>
          <p:nvPr/>
        </p:nvSpPr>
        <p:spPr>
          <a:xfrm>
            <a:off x="32956257" y="12653980"/>
            <a:ext cx="9633857" cy="5293757"/>
          </a:xfrm>
          <a:prstGeom prst="rect">
            <a:avLst/>
          </a:prstGeom>
          <a:noFill/>
          <a:ln w="76200">
            <a:solidFill>
              <a:srgbClr val="FFC200"/>
            </a:solidFill>
          </a:ln>
        </p:spPr>
        <p:txBody>
          <a:bodyPr wrap="square" rtlCol="0">
            <a:spAutoFit/>
          </a:bodyPr>
          <a:lstStyle/>
          <a:p>
            <a:r>
              <a:rPr lang="en-US" sz="3200" b="1" dirty="0" smtClean="0"/>
              <a:t>Make Prediction on experimental data:</a:t>
            </a:r>
            <a:endParaRPr lang="en-US" sz="3200" b="1" dirty="0"/>
          </a:p>
          <a:p>
            <a:r>
              <a:rPr lang="en-US" sz="2400" dirty="0" smtClean="0"/>
              <a:t>Now </a:t>
            </a:r>
            <a:r>
              <a:rPr lang="en-US" sz="2400" dirty="0"/>
              <a:t>the CNN </a:t>
            </a:r>
            <a:r>
              <a:rPr lang="en-US" sz="2400" dirty="0" smtClean="0"/>
              <a:t>we trained </a:t>
            </a:r>
            <a:r>
              <a:rPr lang="en-US" sz="2400" dirty="0"/>
              <a:t>on simulated STEM data </a:t>
            </a:r>
            <a:r>
              <a:rPr lang="en-US" sz="2400" dirty="0" smtClean="0"/>
              <a:t>can be applied to the cropped experimental images.  </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dirty="0"/>
          </a:p>
        </p:txBody>
      </p:sp>
      <p:pic>
        <p:nvPicPr>
          <p:cNvPr id="32" name="Picture 3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490339" y="7605983"/>
            <a:ext cx="8454022" cy="3609109"/>
          </a:xfrm>
          <a:prstGeom prst="rect">
            <a:avLst/>
          </a:prstGeom>
        </p:spPr>
      </p:pic>
      <p:pic>
        <p:nvPicPr>
          <p:cNvPr id="33" name="Picture 3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46174" y="14124677"/>
            <a:ext cx="8454022" cy="3609109"/>
          </a:xfrm>
          <a:prstGeom prst="rect">
            <a:avLst/>
          </a:prstGeom>
        </p:spPr>
      </p:pic>
      <p:sp>
        <p:nvSpPr>
          <p:cNvPr id="34" name="TextBox 33"/>
          <p:cNvSpPr txBox="1"/>
          <p:nvPr/>
        </p:nvSpPr>
        <p:spPr>
          <a:xfrm>
            <a:off x="32956257" y="18451286"/>
            <a:ext cx="9633857" cy="11664732"/>
          </a:xfrm>
          <a:prstGeom prst="rect">
            <a:avLst/>
          </a:prstGeom>
          <a:noFill/>
          <a:ln w="76200">
            <a:solidFill>
              <a:srgbClr val="FFC200"/>
            </a:solidFill>
          </a:ln>
        </p:spPr>
        <p:txBody>
          <a:bodyPr wrap="square" rtlCol="0">
            <a:spAutoFit/>
          </a:bodyPr>
          <a:lstStyle/>
          <a:p>
            <a:r>
              <a:rPr lang="en-US" sz="3200" b="1" dirty="0" smtClean="0"/>
              <a:t>Visualization:</a:t>
            </a:r>
          </a:p>
          <a:p>
            <a:r>
              <a:rPr lang="en-US" sz="2400" dirty="0" smtClean="0"/>
              <a:t> 1)Insert the CAM back to the experimental STEM movie.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2)Visualize how different type of defect involve with time.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p:txBody>
      </p:sp>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010069" y="19418434"/>
            <a:ext cx="4336290" cy="4336290"/>
          </a:xfrm>
          <a:prstGeom prst="rect">
            <a:avLst/>
          </a:prstGeom>
        </p:spPr>
      </p:pic>
      <p:pic>
        <p:nvPicPr>
          <p:cNvPr id="37" name="Picture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429888" y="6876338"/>
            <a:ext cx="4967839" cy="4947968"/>
          </a:xfrm>
          <a:prstGeom prst="rect">
            <a:avLst/>
          </a:prstGeom>
        </p:spPr>
      </p:pic>
    </p:spTree>
    <p:extLst>
      <p:ext uri="{BB962C8B-B14F-4D97-AF65-F5344CB8AC3E}">
        <p14:creationId xmlns:p14="http://schemas.microsoft.com/office/powerpoint/2010/main" val="2780624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916</TotalTime>
  <Words>574</Words>
  <Application>Microsoft Macintosh PowerPoint</Application>
  <PresentationFormat>Custom</PresentationFormat>
  <Paragraphs>159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Helvetica</vt:lpstr>
      <vt:lpstr>Arial</vt:lpstr>
      <vt:lpstr>Office Theme</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Prakash</dc:creator>
  <cp:lastModifiedBy>Jimin Qian</cp:lastModifiedBy>
  <cp:revision>28</cp:revision>
  <dcterms:created xsi:type="dcterms:W3CDTF">2018-03-06T18:07:07Z</dcterms:created>
  <dcterms:modified xsi:type="dcterms:W3CDTF">2018-06-20T21:52:53Z</dcterms:modified>
</cp:coreProperties>
</file>